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71" r:id="rId2"/>
    <p:sldId id="257" r:id="rId3"/>
    <p:sldId id="259" r:id="rId4"/>
    <p:sldId id="261" r:id="rId5"/>
    <p:sldId id="262" r:id="rId6"/>
    <p:sldId id="260" r:id="rId7"/>
    <p:sldId id="263" r:id="rId8"/>
    <p:sldId id="264" r:id="rId9"/>
    <p:sldId id="268" r:id="rId1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976" autoAdjust="0"/>
    <p:restoredTop sz="94660"/>
  </p:normalViewPr>
  <p:slideViewPr>
    <p:cSldViewPr snapToGrid="0">
      <p:cViewPr>
        <p:scale>
          <a:sx n="100" d="100"/>
          <a:sy n="100" d="100"/>
        </p:scale>
        <p:origin x="-130" y="-912"/>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797"/>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8E7773-3AEE-4CBB-A35A-AD91D8C43533}" type="datetimeFigureOut">
              <a:rPr lang="it-IT" smtClean="0"/>
              <a:t>29/03/2019</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48D2AE-AF04-4F74-9167-1366B7DD9919}" type="slidenum">
              <a:rPr lang="it-IT" smtClean="0"/>
              <a:t>‹N›</a:t>
            </a:fld>
            <a:endParaRPr lang="it-IT"/>
          </a:p>
        </p:txBody>
      </p:sp>
    </p:spTree>
    <p:extLst>
      <p:ext uri="{BB962C8B-B14F-4D97-AF65-F5344CB8AC3E}">
        <p14:creationId xmlns:p14="http://schemas.microsoft.com/office/powerpoint/2010/main" val="1387629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2800" b="1" kern="1200" dirty="0" smtClean="0">
                <a:solidFill>
                  <a:schemeClr val="tx1"/>
                </a:solidFill>
                <a:effectLst/>
                <a:latin typeface="+mn-lt"/>
                <a:ea typeface="+mn-ea"/>
                <a:cs typeface="+mn-cs"/>
              </a:rPr>
              <a:t>Of the many feats, Luca </a:t>
            </a:r>
            <a:r>
              <a:rPr lang="en-US" sz="2800" b="1" kern="1200" dirty="0" err="1" smtClean="0">
                <a:solidFill>
                  <a:schemeClr val="tx1"/>
                </a:solidFill>
                <a:effectLst/>
                <a:latin typeface="+mn-lt"/>
                <a:ea typeface="+mn-ea"/>
                <a:cs typeface="+mn-cs"/>
              </a:rPr>
              <a:t>Cavalli</a:t>
            </a:r>
            <a:r>
              <a:rPr lang="en-US" sz="2800" b="1" kern="1200" dirty="0" smtClean="0">
                <a:solidFill>
                  <a:schemeClr val="tx1"/>
                </a:solidFill>
                <a:effectLst/>
                <a:latin typeface="+mn-lt"/>
                <a:ea typeface="+mn-ea"/>
                <a:cs typeface="+mn-cs"/>
              </a:rPr>
              <a:t>-Sforza was able to accomplish in his esteemed scientific career is the demonstration of the striking link between genes and languages as a manifestation of the force of genetic drift and role of culture as a genetic isolation mechanism. </a:t>
            </a:r>
            <a:br>
              <a:rPr lang="en-US" sz="2800" b="1" kern="1200" dirty="0" smtClean="0">
                <a:solidFill>
                  <a:schemeClr val="tx1"/>
                </a:solidFill>
                <a:effectLst/>
                <a:latin typeface="+mn-lt"/>
                <a:ea typeface="+mn-ea"/>
                <a:cs typeface="+mn-cs"/>
              </a:rPr>
            </a:br>
            <a:r>
              <a:rPr lang="en-US" sz="2800" b="1" kern="1200" dirty="0" smtClean="0">
                <a:solidFill>
                  <a:schemeClr val="tx1"/>
                </a:solidFill>
                <a:effectLst/>
                <a:latin typeface="+mn-lt"/>
                <a:ea typeface="+mn-ea"/>
                <a:cs typeface="+mn-cs"/>
              </a:rPr>
              <a:t>Besides his deep insights into the issues pertinent to genetic history and geography, Luca was one of those pioneers on the theory of cultural transmission, today the science of </a:t>
            </a:r>
            <a:r>
              <a:rPr lang="en-US" sz="2800" b="1" kern="1200" dirty="0" err="1" smtClean="0">
                <a:solidFill>
                  <a:schemeClr val="tx1"/>
                </a:solidFill>
                <a:effectLst/>
                <a:latin typeface="+mn-lt"/>
                <a:ea typeface="+mn-ea"/>
                <a:cs typeface="+mn-cs"/>
              </a:rPr>
              <a:t>memetics</a:t>
            </a:r>
            <a:endParaRPr lang="it-IT" sz="2800" b="1" dirty="0"/>
          </a:p>
        </p:txBody>
      </p:sp>
      <p:sp>
        <p:nvSpPr>
          <p:cNvPr id="4" name="Segnaposto numero diapositiva 3"/>
          <p:cNvSpPr>
            <a:spLocks noGrp="1"/>
          </p:cNvSpPr>
          <p:nvPr>
            <p:ph type="sldNum" sz="quarter" idx="10"/>
          </p:nvPr>
        </p:nvSpPr>
        <p:spPr/>
        <p:txBody>
          <a:bodyPr/>
          <a:lstStyle/>
          <a:p>
            <a:fld id="{AC913B32-D966-4090-BC97-DF0182621A3E}" type="slidenum">
              <a:rPr lang="it-IT" smtClean="0"/>
              <a:t>2</a:t>
            </a:fld>
            <a:endParaRPr lang="it-IT"/>
          </a:p>
        </p:txBody>
      </p:sp>
    </p:spTree>
    <p:extLst>
      <p:ext uri="{BB962C8B-B14F-4D97-AF65-F5344CB8AC3E}">
        <p14:creationId xmlns:p14="http://schemas.microsoft.com/office/powerpoint/2010/main" val="630008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3952719-DE73-4D6C-B246-2DD1EB191743}" type="datetimeFigureOut">
              <a:rPr lang="it-IT" smtClean="0"/>
              <a:t>29/03/2019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FF4DF6A-7277-4064-8D99-C4FE32FF0FBA}" type="slidenum">
              <a:rPr lang="it-IT" smtClean="0"/>
              <a:t>‹N›</a:t>
            </a:fld>
            <a:endParaRPr lang="it-IT"/>
          </a:p>
        </p:txBody>
      </p:sp>
    </p:spTree>
    <p:extLst>
      <p:ext uri="{BB962C8B-B14F-4D97-AF65-F5344CB8AC3E}">
        <p14:creationId xmlns:p14="http://schemas.microsoft.com/office/powerpoint/2010/main" val="1231507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3952719-DE73-4D6C-B246-2DD1EB191743}" type="datetimeFigureOut">
              <a:rPr lang="it-IT" smtClean="0"/>
              <a:t>29/03/2019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FF4DF6A-7277-4064-8D99-C4FE32FF0FBA}" type="slidenum">
              <a:rPr lang="it-IT" smtClean="0"/>
              <a:t>‹N›</a:t>
            </a:fld>
            <a:endParaRPr lang="it-IT"/>
          </a:p>
        </p:txBody>
      </p:sp>
    </p:spTree>
    <p:extLst>
      <p:ext uri="{BB962C8B-B14F-4D97-AF65-F5344CB8AC3E}">
        <p14:creationId xmlns:p14="http://schemas.microsoft.com/office/powerpoint/2010/main" val="2196858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3952719-DE73-4D6C-B246-2DD1EB191743}" type="datetimeFigureOut">
              <a:rPr lang="it-IT" smtClean="0"/>
              <a:t>29/03/2019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FF4DF6A-7277-4064-8D99-C4FE32FF0FBA}" type="slidenum">
              <a:rPr lang="it-IT" smtClean="0"/>
              <a:t>‹N›</a:t>
            </a:fld>
            <a:endParaRPr lang="it-IT"/>
          </a:p>
        </p:txBody>
      </p:sp>
    </p:spTree>
    <p:extLst>
      <p:ext uri="{BB962C8B-B14F-4D97-AF65-F5344CB8AC3E}">
        <p14:creationId xmlns:p14="http://schemas.microsoft.com/office/powerpoint/2010/main" val="2063760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3952719-DE73-4D6C-B246-2DD1EB191743}" type="datetimeFigureOut">
              <a:rPr lang="it-IT" smtClean="0"/>
              <a:t>29/03/2019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FF4DF6A-7277-4064-8D99-C4FE32FF0FBA}" type="slidenum">
              <a:rPr lang="it-IT" smtClean="0"/>
              <a:t>‹N›</a:t>
            </a:fld>
            <a:endParaRPr lang="it-IT"/>
          </a:p>
        </p:txBody>
      </p:sp>
    </p:spTree>
    <p:extLst>
      <p:ext uri="{BB962C8B-B14F-4D97-AF65-F5344CB8AC3E}">
        <p14:creationId xmlns:p14="http://schemas.microsoft.com/office/powerpoint/2010/main" val="3633789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E3952719-DE73-4D6C-B246-2DD1EB191743}" type="datetimeFigureOut">
              <a:rPr lang="it-IT" smtClean="0"/>
              <a:t>29/03/2019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FF4DF6A-7277-4064-8D99-C4FE32FF0FBA}" type="slidenum">
              <a:rPr lang="it-IT" smtClean="0"/>
              <a:t>‹N›</a:t>
            </a:fld>
            <a:endParaRPr lang="it-IT"/>
          </a:p>
        </p:txBody>
      </p:sp>
    </p:spTree>
    <p:extLst>
      <p:ext uri="{BB962C8B-B14F-4D97-AF65-F5344CB8AC3E}">
        <p14:creationId xmlns:p14="http://schemas.microsoft.com/office/powerpoint/2010/main" val="571493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3952719-DE73-4D6C-B246-2DD1EB191743}" type="datetimeFigureOut">
              <a:rPr lang="it-IT" smtClean="0"/>
              <a:t>29/03/2019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FF4DF6A-7277-4064-8D99-C4FE32FF0FBA}" type="slidenum">
              <a:rPr lang="it-IT" smtClean="0"/>
              <a:t>‹N›</a:t>
            </a:fld>
            <a:endParaRPr lang="it-IT"/>
          </a:p>
        </p:txBody>
      </p:sp>
    </p:spTree>
    <p:extLst>
      <p:ext uri="{BB962C8B-B14F-4D97-AF65-F5344CB8AC3E}">
        <p14:creationId xmlns:p14="http://schemas.microsoft.com/office/powerpoint/2010/main" val="4063634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E3952719-DE73-4D6C-B246-2DD1EB191743}" type="datetimeFigureOut">
              <a:rPr lang="it-IT" smtClean="0"/>
              <a:t>29/03/2019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FF4DF6A-7277-4064-8D99-C4FE32FF0FBA}" type="slidenum">
              <a:rPr lang="it-IT" smtClean="0"/>
              <a:t>‹N›</a:t>
            </a:fld>
            <a:endParaRPr lang="it-IT"/>
          </a:p>
        </p:txBody>
      </p:sp>
    </p:spTree>
    <p:extLst>
      <p:ext uri="{BB962C8B-B14F-4D97-AF65-F5344CB8AC3E}">
        <p14:creationId xmlns:p14="http://schemas.microsoft.com/office/powerpoint/2010/main" val="2219277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E3952719-DE73-4D6C-B246-2DD1EB191743}" type="datetimeFigureOut">
              <a:rPr lang="it-IT" smtClean="0"/>
              <a:t>29/03/2019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FF4DF6A-7277-4064-8D99-C4FE32FF0FBA}" type="slidenum">
              <a:rPr lang="it-IT" smtClean="0"/>
              <a:t>‹N›</a:t>
            </a:fld>
            <a:endParaRPr lang="it-IT"/>
          </a:p>
        </p:txBody>
      </p:sp>
    </p:spTree>
    <p:extLst>
      <p:ext uri="{BB962C8B-B14F-4D97-AF65-F5344CB8AC3E}">
        <p14:creationId xmlns:p14="http://schemas.microsoft.com/office/powerpoint/2010/main" val="3371471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3952719-DE73-4D6C-B246-2DD1EB191743}" type="datetimeFigureOut">
              <a:rPr lang="it-IT" smtClean="0"/>
              <a:t>29/03/2019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FF4DF6A-7277-4064-8D99-C4FE32FF0FBA}" type="slidenum">
              <a:rPr lang="it-IT" smtClean="0"/>
              <a:t>‹N›</a:t>
            </a:fld>
            <a:endParaRPr lang="it-IT"/>
          </a:p>
        </p:txBody>
      </p:sp>
    </p:spTree>
    <p:extLst>
      <p:ext uri="{BB962C8B-B14F-4D97-AF65-F5344CB8AC3E}">
        <p14:creationId xmlns:p14="http://schemas.microsoft.com/office/powerpoint/2010/main" val="1344139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3952719-DE73-4D6C-B246-2DD1EB191743}" type="datetimeFigureOut">
              <a:rPr lang="it-IT" smtClean="0"/>
              <a:t>29/03/2019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FF4DF6A-7277-4064-8D99-C4FE32FF0FBA}" type="slidenum">
              <a:rPr lang="it-IT" smtClean="0"/>
              <a:t>‹N›</a:t>
            </a:fld>
            <a:endParaRPr lang="it-IT"/>
          </a:p>
        </p:txBody>
      </p:sp>
    </p:spTree>
    <p:extLst>
      <p:ext uri="{BB962C8B-B14F-4D97-AF65-F5344CB8AC3E}">
        <p14:creationId xmlns:p14="http://schemas.microsoft.com/office/powerpoint/2010/main" val="1601472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3952719-DE73-4D6C-B246-2DD1EB191743}" type="datetimeFigureOut">
              <a:rPr lang="it-IT" smtClean="0"/>
              <a:t>29/03/2019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FF4DF6A-7277-4064-8D99-C4FE32FF0FBA}" type="slidenum">
              <a:rPr lang="it-IT" smtClean="0"/>
              <a:t>‹N›</a:t>
            </a:fld>
            <a:endParaRPr lang="it-IT"/>
          </a:p>
        </p:txBody>
      </p:sp>
    </p:spTree>
    <p:extLst>
      <p:ext uri="{BB962C8B-B14F-4D97-AF65-F5344CB8AC3E}">
        <p14:creationId xmlns:p14="http://schemas.microsoft.com/office/powerpoint/2010/main" val="1502076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952719-DE73-4D6C-B246-2DD1EB191743}" type="datetimeFigureOut">
              <a:rPr lang="it-IT" smtClean="0"/>
              <a:t>29/03/2019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4DF6A-7277-4064-8D99-C4FE32FF0FBA}" type="slidenum">
              <a:rPr lang="it-IT" smtClean="0"/>
              <a:t>‹N›</a:t>
            </a:fld>
            <a:endParaRPr lang="it-IT"/>
          </a:p>
        </p:txBody>
      </p:sp>
    </p:spTree>
    <p:extLst>
      <p:ext uri="{BB962C8B-B14F-4D97-AF65-F5344CB8AC3E}">
        <p14:creationId xmlns:p14="http://schemas.microsoft.com/office/powerpoint/2010/main" val="2752811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doi.org/10.1371/journal.pgen.1008100"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3820" y="3405661"/>
            <a:ext cx="12359640" cy="2387600"/>
          </a:xfrm>
        </p:spPr>
        <p:txBody>
          <a:bodyPr>
            <a:normAutofit fontScale="90000"/>
          </a:bodyPr>
          <a:lstStyle/>
          <a:p>
            <a:r>
              <a:rPr lang="it-IT" b="1" dirty="0" smtClean="0"/>
              <a:t/>
            </a:r>
            <a:br>
              <a:rPr lang="it-IT" b="1" dirty="0" smtClean="0"/>
            </a:br>
            <a:r>
              <a:rPr lang="it-IT" b="1" dirty="0" smtClean="0"/>
              <a:t>THE FOUNDER OF GENETICS IN SUDAN</a:t>
            </a:r>
            <a:br>
              <a:rPr lang="it-IT" b="1" dirty="0" smtClean="0"/>
            </a:br>
            <a:r>
              <a:rPr lang="it-IT" b="1" dirty="0"/>
              <a:t/>
            </a:r>
            <a:br>
              <a:rPr lang="it-IT" b="1" dirty="0"/>
            </a:br>
            <a:r>
              <a:rPr lang="it-IT" b="1" dirty="0" smtClean="0"/>
              <a:t>DR. MUNTASIR </a:t>
            </a:r>
            <a:r>
              <a:rPr lang="it-IT" b="1" dirty="0"/>
              <a:t>IBRAHIM </a:t>
            </a:r>
            <a:r>
              <a:rPr lang="it-IT" b="1" dirty="0" smtClean="0"/>
              <a:t/>
            </a:r>
            <a:br>
              <a:rPr lang="it-IT" b="1" dirty="0" smtClean="0"/>
            </a:br>
            <a:r>
              <a:rPr lang="it-IT" b="1" dirty="0"/>
              <a:t/>
            </a:r>
            <a:br>
              <a:rPr lang="it-IT" b="1" dirty="0"/>
            </a:br>
            <a:r>
              <a:rPr lang="it-IT" b="1" dirty="0" smtClean="0"/>
              <a:t>IS IN PRISON</a:t>
            </a:r>
            <a:r>
              <a:rPr lang="it-IT" b="1" dirty="0"/>
              <a:t/>
            </a:r>
            <a:br>
              <a:rPr lang="it-IT" b="1" dirty="0"/>
            </a:br>
            <a:endParaRPr lang="it-IT" b="1" dirty="0"/>
          </a:p>
        </p:txBody>
      </p:sp>
    </p:spTree>
    <p:extLst>
      <p:ext uri="{BB962C8B-B14F-4D97-AF65-F5344CB8AC3E}">
        <p14:creationId xmlns:p14="http://schemas.microsoft.com/office/powerpoint/2010/main" val="4151646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0854" y="516222"/>
            <a:ext cx="8484313" cy="5656209"/>
          </a:xfrm>
          <a:prstGeom prst="rect">
            <a:avLst/>
          </a:prstGeom>
        </p:spPr>
      </p:pic>
    </p:spTree>
    <p:extLst>
      <p:ext uri="{BB962C8B-B14F-4D97-AF65-F5344CB8AC3E}">
        <p14:creationId xmlns:p14="http://schemas.microsoft.com/office/powerpoint/2010/main" val="638102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2886" y="152853"/>
            <a:ext cx="10515600" cy="1325563"/>
          </a:xfrm>
        </p:spPr>
        <p:txBody>
          <a:bodyPr/>
          <a:lstStyle/>
          <a:p>
            <a:r>
              <a:rPr lang="en-GB" dirty="0" err="1" smtClean="0"/>
              <a:t>Dr.</a:t>
            </a:r>
            <a:r>
              <a:rPr lang="en-GB" dirty="0" smtClean="0"/>
              <a:t> </a:t>
            </a:r>
            <a:r>
              <a:rPr lang="en-GB" dirty="0" err="1" smtClean="0"/>
              <a:t>Muntasir</a:t>
            </a:r>
            <a:r>
              <a:rPr lang="en-GB" dirty="0" smtClean="0"/>
              <a:t> Ibrahim</a:t>
            </a:r>
            <a:endParaRPr lang="en-GB" dirty="0"/>
          </a:p>
        </p:txBody>
      </p:sp>
      <p:sp>
        <p:nvSpPr>
          <p:cNvPr id="3" name="Content Placeholder 2"/>
          <p:cNvSpPr>
            <a:spLocks noGrp="1"/>
          </p:cNvSpPr>
          <p:nvPr>
            <p:ph idx="1"/>
          </p:nvPr>
        </p:nvSpPr>
        <p:spPr>
          <a:xfrm>
            <a:off x="424543" y="1548034"/>
            <a:ext cx="11527971" cy="5130351"/>
          </a:xfrm>
        </p:spPr>
        <p:txBody>
          <a:bodyPr>
            <a:noAutofit/>
          </a:bodyPr>
          <a:lstStyle/>
          <a:p>
            <a:pPr marL="0" indent="0">
              <a:buNone/>
            </a:pPr>
            <a:r>
              <a:rPr lang="en-GB" sz="2400" b="1" dirty="0" smtClean="0"/>
              <a:t>Education</a:t>
            </a:r>
          </a:p>
          <a:p>
            <a:r>
              <a:rPr lang="en-GB" sz="2100" b="1" dirty="0" smtClean="0">
                <a:solidFill>
                  <a:schemeClr val="accent1"/>
                </a:solidFill>
              </a:rPr>
              <a:t>1980</a:t>
            </a:r>
            <a:r>
              <a:rPr lang="en-GB" sz="2100" dirty="0"/>
              <a:t>	</a:t>
            </a:r>
            <a:r>
              <a:rPr lang="en-GB" sz="2100" dirty="0" smtClean="0"/>
              <a:t>B</a:t>
            </a:r>
            <a:r>
              <a:rPr lang="en-GB" sz="2100" dirty="0"/>
              <a:t>. Sc. Zoology and chemistry, University of </a:t>
            </a:r>
            <a:r>
              <a:rPr lang="en-GB" sz="2100" dirty="0" err="1"/>
              <a:t>Zagazig</a:t>
            </a:r>
            <a:r>
              <a:rPr lang="en-GB" sz="2100" dirty="0" smtClean="0"/>
              <a:t>.</a:t>
            </a:r>
            <a:r>
              <a:rPr lang="en-GB" sz="2100" dirty="0"/>
              <a:t>		</a:t>
            </a:r>
          </a:p>
          <a:p>
            <a:r>
              <a:rPr lang="en-GB" sz="2100" b="1" dirty="0" smtClean="0">
                <a:solidFill>
                  <a:schemeClr val="accent1"/>
                </a:solidFill>
              </a:rPr>
              <a:t>1987</a:t>
            </a:r>
            <a:r>
              <a:rPr lang="en-GB" sz="2100" dirty="0" smtClean="0"/>
              <a:t>	M.Sc</a:t>
            </a:r>
            <a:r>
              <a:rPr lang="en-GB" sz="2100" dirty="0"/>
              <a:t>. in Zoology, University of Khartoum</a:t>
            </a:r>
            <a:r>
              <a:rPr lang="en-GB" sz="2100" dirty="0" smtClean="0"/>
              <a:t>.</a:t>
            </a:r>
            <a:endParaRPr lang="en-GB" sz="2100" dirty="0"/>
          </a:p>
          <a:p>
            <a:r>
              <a:rPr lang="en-GB" sz="2100" b="1" dirty="0" smtClean="0">
                <a:solidFill>
                  <a:schemeClr val="accent1"/>
                </a:solidFill>
              </a:rPr>
              <a:t>1994</a:t>
            </a:r>
            <a:r>
              <a:rPr lang="en-GB" sz="2100" dirty="0" smtClean="0"/>
              <a:t>	Faculty </a:t>
            </a:r>
            <a:r>
              <a:rPr lang="en-GB" sz="2100" dirty="0"/>
              <a:t>of Health Science University of Copenhagen Denmark</a:t>
            </a:r>
            <a:r>
              <a:rPr lang="en-GB" sz="2100" dirty="0" smtClean="0"/>
              <a:t>.</a:t>
            </a:r>
          </a:p>
          <a:p>
            <a:endParaRPr lang="en-GB" sz="2100" dirty="0" smtClean="0"/>
          </a:p>
          <a:p>
            <a:pPr marL="0" indent="0">
              <a:buNone/>
            </a:pPr>
            <a:r>
              <a:rPr lang="en-GB" sz="2400" b="1" dirty="0" smtClean="0"/>
              <a:t>Employment </a:t>
            </a:r>
          </a:p>
          <a:p>
            <a:r>
              <a:rPr lang="en-GB" sz="2100" b="1" dirty="0">
                <a:solidFill>
                  <a:schemeClr val="accent1"/>
                </a:solidFill>
              </a:rPr>
              <a:t>2006- </a:t>
            </a:r>
            <a:r>
              <a:rPr lang="en-GB" sz="2100" b="1" dirty="0" smtClean="0">
                <a:solidFill>
                  <a:schemeClr val="accent1"/>
                </a:solidFill>
              </a:rPr>
              <a:t>Present </a:t>
            </a:r>
            <a:r>
              <a:rPr lang="en-GB" sz="2100" dirty="0" smtClean="0"/>
              <a:t>Professor </a:t>
            </a:r>
            <a:r>
              <a:rPr lang="en-GB" sz="2100" dirty="0"/>
              <a:t>Of Molecular Biology, Institute of Endemic Diseases, University of Khartoum.</a:t>
            </a:r>
          </a:p>
          <a:p>
            <a:r>
              <a:rPr lang="en-GB" sz="2100" b="1" dirty="0">
                <a:solidFill>
                  <a:schemeClr val="accent1"/>
                </a:solidFill>
              </a:rPr>
              <a:t>2002-2006</a:t>
            </a:r>
            <a:r>
              <a:rPr lang="en-GB" sz="2100" dirty="0"/>
              <a:t> Associate Professor and  Head Department of Molecular Biology, Institute of Endemic Diseases, University of Khartoum.</a:t>
            </a:r>
          </a:p>
          <a:p>
            <a:r>
              <a:rPr lang="en-GB" sz="2100" b="1" dirty="0">
                <a:solidFill>
                  <a:schemeClr val="accent1"/>
                </a:solidFill>
              </a:rPr>
              <a:t>1997 -2002</a:t>
            </a:r>
            <a:r>
              <a:rPr lang="en-GB" sz="2100" dirty="0"/>
              <a:t> Assistant Professor, Institute of Endemic Diseases, University of Khartoum.</a:t>
            </a:r>
          </a:p>
          <a:p>
            <a:r>
              <a:rPr lang="en-GB" sz="2100" b="1" dirty="0">
                <a:solidFill>
                  <a:schemeClr val="accent1"/>
                </a:solidFill>
              </a:rPr>
              <a:t>1997-1998</a:t>
            </a:r>
            <a:r>
              <a:rPr lang="en-GB" sz="2100" dirty="0"/>
              <a:t> </a:t>
            </a:r>
            <a:r>
              <a:rPr lang="en-GB" sz="2100" dirty="0" smtClean="0"/>
              <a:t>Welcome</a:t>
            </a:r>
            <a:r>
              <a:rPr lang="en-GB" sz="2100" dirty="0"/>
              <a:t> Visiting Research Fellow, Department of Pathology, University of </a:t>
            </a:r>
            <a:r>
              <a:rPr lang="en-GB" sz="2100" dirty="0" smtClean="0"/>
              <a:t>Cambridge.</a:t>
            </a:r>
          </a:p>
          <a:p>
            <a:r>
              <a:rPr lang="en-GB" sz="2100" b="1" dirty="0" smtClean="0">
                <a:solidFill>
                  <a:schemeClr val="accent1"/>
                </a:solidFill>
              </a:rPr>
              <a:t>1983-1997</a:t>
            </a:r>
            <a:r>
              <a:rPr lang="en-GB" sz="2100" dirty="0"/>
              <a:t> Research Scientist, National Health Laboratory Sudan. </a:t>
            </a:r>
          </a:p>
          <a:p>
            <a:endParaRPr lang="en-GB" sz="2100" dirty="0"/>
          </a:p>
          <a:p>
            <a:endParaRPr lang="en-GB" sz="2100" dirty="0"/>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57555" y="729342"/>
            <a:ext cx="2492831" cy="30121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78425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Notable Achievements</a:t>
            </a:r>
            <a:endParaRPr lang="en-GB" dirty="0"/>
          </a:p>
        </p:txBody>
      </p:sp>
      <p:sp>
        <p:nvSpPr>
          <p:cNvPr id="3" name="Content Placeholder 2"/>
          <p:cNvSpPr>
            <a:spLocks noGrp="1"/>
          </p:cNvSpPr>
          <p:nvPr>
            <p:ph idx="1"/>
          </p:nvPr>
        </p:nvSpPr>
        <p:spPr>
          <a:xfrm>
            <a:off x="854527" y="1531706"/>
            <a:ext cx="10902043" cy="5195665"/>
          </a:xfrm>
        </p:spPr>
        <p:txBody>
          <a:bodyPr>
            <a:normAutofit lnSpcReduction="10000"/>
          </a:bodyPr>
          <a:lstStyle/>
          <a:p>
            <a:r>
              <a:rPr lang="en-GB" dirty="0" smtClean="0"/>
              <a:t>Over 200 publications.</a:t>
            </a:r>
          </a:p>
          <a:p>
            <a:r>
              <a:rPr lang="en-GB" dirty="0" smtClean="0"/>
              <a:t>Over 6000 citations.</a:t>
            </a:r>
          </a:p>
          <a:p>
            <a:r>
              <a:rPr lang="en-GB" dirty="0" smtClean="0"/>
              <a:t>Authored “Dissecting </a:t>
            </a:r>
            <a:r>
              <a:rPr lang="en-GB" dirty="0"/>
              <a:t>The Racial mind, Assays on race and </a:t>
            </a:r>
            <a:r>
              <a:rPr lang="en-GB" dirty="0" smtClean="0"/>
              <a:t>Science” </a:t>
            </a:r>
            <a:r>
              <a:rPr lang="en-GB" dirty="0"/>
              <a:t>(</a:t>
            </a:r>
            <a:r>
              <a:rPr lang="en-GB" dirty="0" err="1"/>
              <a:t>inpress</a:t>
            </a:r>
            <a:r>
              <a:rPr lang="en-GB" dirty="0"/>
              <a:t>) .</a:t>
            </a:r>
          </a:p>
          <a:p>
            <a:r>
              <a:rPr lang="en-GB" dirty="0" smtClean="0"/>
              <a:t>Translated “The </a:t>
            </a:r>
            <a:r>
              <a:rPr lang="en-GB" dirty="0"/>
              <a:t>Great Human </a:t>
            </a:r>
            <a:r>
              <a:rPr lang="en-GB" dirty="0" smtClean="0"/>
              <a:t>Diasporas, </a:t>
            </a:r>
            <a:r>
              <a:rPr lang="en-GB" dirty="0"/>
              <a:t>The history of human genetic diversity and </a:t>
            </a:r>
            <a:r>
              <a:rPr lang="en-GB" dirty="0" smtClean="0"/>
              <a:t>evolution”, </a:t>
            </a:r>
            <a:r>
              <a:rPr lang="en-GB" dirty="0"/>
              <a:t>By </a:t>
            </a:r>
            <a:r>
              <a:rPr lang="en-GB" dirty="0" err="1"/>
              <a:t>LL.Cavalli</a:t>
            </a:r>
            <a:r>
              <a:rPr lang="en-GB" dirty="0"/>
              <a:t>-Sforza (to </a:t>
            </a:r>
            <a:r>
              <a:rPr lang="en-GB" dirty="0" smtClean="0"/>
              <a:t>Arabic).</a:t>
            </a:r>
          </a:p>
          <a:p>
            <a:r>
              <a:rPr lang="en-GB" dirty="0" smtClean="0"/>
              <a:t>Recipient of the prestigious “CNR </a:t>
            </a:r>
            <a:r>
              <a:rPr lang="en-GB" dirty="0" err="1"/>
              <a:t>Rao</a:t>
            </a:r>
            <a:r>
              <a:rPr lang="en-GB" dirty="0"/>
              <a:t> </a:t>
            </a:r>
            <a:r>
              <a:rPr lang="en-GB" dirty="0" smtClean="0"/>
              <a:t>Prize”.</a:t>
            </a:r>
          </a:p>
          <a:p>
            <a:r>
              <a:rPr lang="en-GB" dirty="0"/>
              <a:t>F</a:t>
            </a:r>
            <a:r>
              <a:rPr lang="en-GB" dirty="0" smtClean="0"/>
              <a:t>ounding </a:t>
            </a:r>
            <a:r>
              <a:rPr lang="en-GB" dirty="0"/>
              <a:t>member of the Sudanese National Academy of Science (SNAS) in </a:t>
            </a:r>
            <a:r>
              <a:rPr lang="en-GB" dirty="0" smtClean="0"/>
              <a:t>Khartoum.</a:t>
            </a:r>
          </a:p>
          <a:p>
            <a:r>
              <a:rPr lang="en-GB" dirty="0" smtClean="0"/>
              <a:t>Member </a:t>
            </a:r>
            <a:r>
              <a:rPr lang="en-GB" dirty="0"/>
              <a:t>of the World Academy of Sciences in Trieste, </a:t>
            </a:r>
            <a:r>
              <a:rPr lang="en-GB" dirty="0" smtClean="0"/>
              <a:t>Italy.</a:t>
            </a:r>
          </a:p>
          <a:p>
            <a:r>
              <a:rPr lang="en-GB" dirty="0" smtClean="0"/>
              <a:t>Activist in various civil societies in Sudan, and prominent advocate for the advancement of science across the globe, and in Africa specifically. </a:t>
            </a:r>
          </a:p>
          <a:p>
            <a:endParaRPr lang="en-GB" dirty="0" smtClean="0"/>
          </a:p>
          <a:p>
            <a:endParaRPr lang="en-GB" dirty="0"/>
          </a:p>
          <a:p>
            <a:endParaRPr lang="en-GB" dirty="0"/>
          </a:p>
          <a:p>
            <a:endParaRPr lang="en-GB" dirty="0"/>
          </a:p>
          <a:p>
            <a:endParaRPr lang="en-GB" dirty="0" smtClean="0"/>
          </a:p>
          <a:p>
            <a:endParaRPr lang="en-GB" dirty="0"/>
          </a:p>
        </p:txBody>
      </p:sp>
    </p:spTree>
    <p:extLst>
      <p:ext uri="{BB962C8B-B14F-4D97-AF65-F5344CB8AC3E}">
        <p14:creationId xmlns:p14="http://schemas.microsoft.com/office/powerpoint/2010/main" val="40631517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Events Leading to Detention of </a:t>
            </a:r>
            <a:r>
              <a:rPr lang="en-GB" dirty="0" err="1" smtClean="0"/>
              <a:t>Muntasir</a:t>
            </a:r>
            <a:endParaRPr lang="en-GB" dirty="0"/>
          </a:p>
        </p:txBody>
      </p:sp>
      <p:sp>
        <p:nvSpPr>
          <p:cNvPr id="3" name="Content Placeholder 2"/>
          <p:cNvSpPr>
            <a:spLocks noGrp="1"/>
          </p:cNvSpPr>
          <p:nvPr>
            <p:ph idx="1"/>
          </p:nvPr>
        </p:nvSpPr>
        <p:spPr>
          <a:xfrm>
            <a:off x="838200" y="1398905"/>
            <a:ext cx="10515600" cy="4351338"/>
          </a:xfrm>
        </p:spPr>
        <p:txBody>
          <a:bodyPr>
            <a:normAutofit/>
          </a:bodyPr>
          <a:lstStyle/>
          <a:p>
            <a:r>
              <a:rPr lang="en-US" dirty="0"/>
              <a:t>President Omer </a:t>
            </a:r>
            <a:r>
              <a:rPr lang="en-US" dirty="0" err="1"/>
              <a:t>Elbashir</a:t>
            </a:r>
            <a:r>
              <a:rPr lang="en-US" dirty="0"/>
              <a:t> has been running </a:t>
            </a:r>
            <a:r>
              <a:rPr lang="en-US" dirty="0" smtClean="0"/>
              <a:t>Sudan without </a:t>
            </a:r>
            <a:r>
              <a:rPr lang="en-US" dirty="0"/>
              <a:t>interruption since June 30</a:t>
            </a:r>
            <a:r>
              <a:rPr lang="en-US" baseline="30000" dirty="0"/>
              <a:t>th</a:t>
            </a:r>
            <a:r>
              <a:rPr lang="en-US" dirty="0"/>
              <a:t> 1989 after a military coup</a:t>
            </a:r>
            <a:r>
              <a:rPr lang="it-IT" dirty="0" smtClean="0"/>
              <a:t>.</a:t>
            </a:r>
            <a:endParaRPr lang="en-GB" dirty="0" smtClean="0"/>
          </a:p>
          <a:p>
            <a:r>
              <a:rPr lang="en-GB" dirty="0" smtClean="0"/>
              <a:t>Sudan’s economy has been deteriorating significantly over the past 8 years. Inflations rates have passed 100% over the past 2 years.</a:t>
            </a:r>
          </a:p>
          <a:p>
            <a:r>
              <a:rPr lang="en-GB" dirty="0" smtClean="0"/>
              <a:t>In an effort to find a path for a peaceful transition of power, and avert a total economic collapse, </a:t>
            </a:r>
            <a:r>
              <a:rPr lang="en-GB" dirty="0" err="1" smtClean="0"/>
              <a:t>Muntasir</a:t>
            </a:r>
            <a:r>
              <a:rPr lang="en-GB" dirty="0" smtClean="0"/>
              <a:t> worked along with several of his colleagues and developed an initiative that was backed by over 700 staff members from the University of Khartoum. </a:t>
            </a:r>
          </a:p>
          <a:p>
            <a:r>
              <a:rPr lang="en-GB" dirty="0" smtClean="0"/>
              <a:t>As the president of this initiative, he became the target of the Sudanese security apparatus (NISS).   </a:t>
            </a:r>
          </a:p>
          <a:p>
            <a:endParaRPr lang="en-GB" dirty="0"/>
          </a:p>
        </p:txBody>
      </p:sp>
      <p:sp>
        <p:nvSpPr>
          <p:cNvPr id="5" name="Rectangle 2"/>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anose="020B0604020202020204" pitchFamily="34" charset="0"/>
            </a:endParaRPr>
          </a:p>
        </p:txBody>
      </p:sp>
      <p:sp>
        <p:nvSpPr>
          <p:cNvPr id="4" name="Rectangle 1"/>
          <p:cNvSpPr>
            <a:spLocks noChangeArrowheads="1"/>
          </p:cNvSpPr>
          <p:nvPr/>
        </p:nvSpPr>
        <p:spPr bwMode="auto">
          <a:xfrm>
            <a:off x="0" y="0"/>
            <a:ext cx="12192000"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457056"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000" b="0" i="0" u="none" strike="noStrike" cap="none" normalizeH="0" baseline="0" smtClean="0">
                <a:ln>
                  <a:noFill/>
                </a:ln>
                <a:solidFill>
                  <a:srgbClr val="212121"/>
                </a:solidFill>
                <a:effectLst/>
                <a:latin typeface="inherit" charset="0"/>
                <a:ea typeface="Times New Roman" panose="02020603050405020304" pitchFamily="18" charset="0"/>
                <a:cs typeface="Courier New" panose="02070309020205020404" pitchFamily="49" charset="0"/>
              </a:rPr>
              <a:t>Eventi precedenti la sua incarcerazione Il Presidente del Sudan, Omer Elbashir,  è al potere ininterrottamente dal 30 Giugno 1989 dopo un colpo di Stato.L'economia del Sudan si è deteriorata significativamente negli ultimi 8 anni. Il tasso di inflazione è cresciuto di più del  100% negli ultimi 2 anni. Nel tentativo di trovare la via per una transizione pacifica del potere e di evitare un collasso economico totale Muntasir ha lavorato insieme a diversi suoi colleghi e ha sviluppato un'iniziativa sostenuta da oltre 700 membri dello staff dell'Università di Khartoum. Come presidente di questa iniziativa, è diventato il bersaglio dell'apparato di sicurezza sudanese (NISS)</a:t>
            </a:r>
            <a:r>
              <a:rPr kumimoji="0" lang="en-GB" altLang="it-IT" sz="1000" b="0" i="0" u="none" strike="noStrike" cap="none" normalizeH="0" baseline="0" smtClean="0">
                <a:ln>
                  <a:noFill/>
                </a:ln>
                <a:solidFill>
                  <a:srgbClr val="212121"/>
                </a:solidFill>
                <a:effectLst/>
                <a:latin typeface="inherit" charset="0"/>
                <a:ea typeface="Times New Roman" panose="02020603050405020304" pitchFamily="18" charset="0"/>
                <a:cs typeface="Courier New" panose="02070309020205020404" pitchFamily="49" charset="0"/>
              </a:rPr>
              <a:t>).   </a:t>
            </a:r>
            <a:endParaRPr kumimoji="0" lang="en-GB" altLang="it-IT"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90122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Arbitrary Detention </a:t>
            </a:r>
            <a:endParaRPr lang="en-GB" dirty="0"/>
          </a:p>
        </p:txBody>
      </p:sp>
      <p:sp>
        <p:nvSpPr>
          <p:cNvPr id="3" name="Content Placeholder 2"/>
          <p:cNvSpPr>
            <a:spLocks noGrp="1"/>
          </p:cNvSpPr>
          <p:nvPr>
            <p:ph idx="1"/>
          </p:nvPr>
        </p:nvSpPr>
        <p:spPr/>
        <p:txBody>
          <a:bodyPr>
            <a:normAutofit/>
          </a:bodyPr>
          <a:lstStyle/>
          <a:p>
            <a:r>
              <a:rPr lang="en-GB" dirty="0" err="1" smtClean="0"/>
              <a:t>Dr.</a:t>
            </a:r>
            <a:r>
              <a:rPr lang="en-GB" dirty="0" smtClean="0"/>
              <a:t> Ibrahim </a:t>
            </a:r>
            <a:r>
              <a:rPr lang="en-GB" dirty="0" err="1" smtClean="0"/>
              <a:t>Muntasir</a:t>
            </a:r>
            <a:r>
              <a:rPr lang="en-GB" dirty="0" smtClean="0"/>
              <a:t> was arrested on the 3</a:t>
            </a:r>
            <a:r>
              <a:rPr lang="en-GB" baseline="30000" dirty="0" smtClean="0"/>
              <a:t>rd</a:t>
            </a:r>
            <a:r>
              <a:rPr lang="en-GB" dirty="0" smtClean="0"/>
              <a:t> and 6</a:t>
            </a:r>
            <a:r>
              <a:rPr lang="en-GB" baseline="30000" dirty="0" smtClean="0"/>
              <a:t>th</a:t>
            </a:r>
            <a:r>
              <a:rPr lang="en-GB" dirty="0" smtClean="0"/>
              <a:t> of January by Sudanese security forces. He was released the same day both times.</a:t>
            </a:r>
          </a:p>
          <a:p>
            <a:r>
              <a:rPr lang="en-GB" dirty="0" smtClean="0"/>
              <a:t>On the 21</a:t>
            </a:r>
            <a:r>
              <a:rPr lang="en-GB" baseline="30000" dirty="0" smtClean="0"/>
              <a:t>st</a:t>
            </a:r>
            <a:r>
              <a:rPr lang="en-GB" dirty="0" smtClean="0"/>
              <a:t> of February he was arrested by security forces, along with several other political and civil society leaders from a Mosque in Khartoum. </a:t>
            </a:r>
          </a:p>
          <a:p>
            <a:r>
              <a:rPr lang="en-GB" dirty="0" smtClean="0"/>
              <a:t>He has remained in arbitrary detention since then at  a NISS political detention centre. His family was allowed to see him once, a month after his arrest; subsequent requests for a visit have been rejected.  </a:t>
            </a:r>
          </a:p>
          <a:p>
            <a:r>
              <a:rPr lang="en-GB" dirty="0" smtClean="0"/>
              <a:t>No charges have been filed against him in any of his arrests, and there is still no estimated time of release. </a:t>
            </a:r>
            <a:endParaRPr lang="en-GB" dirty="0"/>
          </a:p>
        </p:txBody>
      </p:sp>
    </p:spTree>
    <p:extLst>
      <p:ext uri="{BB962C8B-B14F-4D97-AF65-F5344CB8AC3E}">
        <p14:creationId xmlns:p14="http://schemas.microsoft.com/office/powerpoint/2010/main" val="10786577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7652" y="49160"/>
            <a:ext cx="11985522" cy="6858000"/>
          </a:xfrm>
        </p:spPr>
        <p:txBody>
          <a:bodyPr>
            <a:noAutofit/>
          </a:bodyPr>
          <a:lstStyle/>
          <a:p>
            <a:pPr algn="l"/>
            <a:r>
              <a:rPr lang="en-GB" sz="2000" b="1" dirty="0" smtClean="0">
                <a:latin typeface="Times New Roman" panose="02020603050405020304" pitchFamily="18" charset="0"/>
                <a:cs typeface="Times New Roman" panose="02020603050405020304" pitchFamily="18" charset="0"/>
              </a:rPr>
              <a:t>             PETITION </a:t>
            </a:r>
            <a:r>
              <a:rPr lang="en-GB" sz="2000" b="1" dirty="0">
                <a:latin typeface="Times New Roman" panose="02020603050405020304" pitchFamily="18" charset="0"/>
                <a:cs typeface="Times New Roman" panose="02020603050405020304" pitchFamily="18" charset="0"/>
              </a:rPr>
              <a:t>FOR THE RELEASE FROM PRISON OF PROF </a:t>
            </a:r>
            <a:r>
              <a:rPr lang="en-GB" sz="2000" b="1" dirty="0" smtClean="0">
                <a:latin typeface="Times New Roman" panose="02020603050405020304" pitchFamily="18" charset="0"/>
                <a:cs typeface="Times New Roman" panose="02020603050405020304" pitchFamily="18" charset="0"/>
              </a:rPr>
              <a:t>MUNTASIR IBRAHIM</a:t>
            </a:r>
            <a:r>
              <a:rPr lang="en-GB" sz="2000" b="1" dirty="0">
                <a:latin typeface="Times New Roman" panose="02020603050405020304" pitchFamily="18" charset="0"/>
                <a:cs typeface="Times New Roman" panose="02020603050405020304" pitchFamily="18" charset="0"/>
              </a:rPr>
              <a:t/>
            </a:r>
            <a:br>
              <a:rPr lang="en-GB" sz="2000" b="1" dirty="0">
                <a:latin typeface="Times New Roman" panose="02020603050405020304" pitchFamily="18" charset="0"/>
                <a:cs typeface="Times New Roman" panose="02020603050405020304" pitchFamily="18" charset="0"/>
              </a:rPr>
            </a:br>
            <a:r>
              <a:rPr lang="en-GB" sz="2000" b="1" dirty="0" smtClean="0">
                <a:latin typeface="Times New Roman" panose="02020603050405020304" pitchFamily="18" charset="0"/>
                <a:cs typeface="Times New Roman" panose="02020603050405020304" pitchFamily="18" charset="0"/>
              </a:rPr>
              <a:t/>
            </a:r>
            <a:br>
              <a:rPr lang="en-GB" sz="2000" b="1" dirty="0" smtClean="0">
                <a:latin typeface="Times New Roman" panose="02020603050405020304" pitchFamily="18" charset="0"/>
                <a:cs typeface="Times New Roman" panose="02020603050405020304" pitchFamily="18" charset="0"/>
              </a:rPr>
            </a:br>
            <a:r>
              <a:rPr lang="en-GB" sz="2000" b="1" dirty="0" smtClean="0">
                <a:latin typeface="Times New Roman" panose="02020603050405020304" pitchFamily="18" charset="0"/>
                <a:cs typeface="Times New Roman" panose="02020603050405020304" pitchFamily="18" charset="0"/>
              </a:rPr>
              <a:t>The </a:t>
            </a:r>
            <a:r>
              <a:rPr lang="en-GB" sz="2000" b="1" dirty="0">
                <a:latin typeface="Times New Roman" panose="02020603050405020304" pitchFamily="18" charset="0"/>
                <a:cs typeface="Times New Roman" panose="02020603050405020304" pitchFamily="18" charset="0"/>
              </a:rPr>
              <a:t>undersigned, gathered in the city of Pavia (Italy) to celebrate the life and work of Prof Luigi Luca </a:t>
            </a:r>
            <a:r>
              <a:rPr lang="en-GB" sz="2000" b="1" dirty="0" err="1">
                <a:latin typeface="Times New Roman" panose="02020603050405020304" pitchFamily="18" charset="0"/>
                <a:cs typeface="Times New Roman" panose="02020603050405020304" pitchFamily="18" charset="0"/>
              </a:rPr>
              <a:t>Cavalli</a:t>
            </a:r>
            <a:r>
              <a:rPr lang="en-GB" sz="2000" b="1" dirty="0">
                <a:latin typeface="Times New Roman" panose="02020603050405020304" pitchFamily="18" charset="0"/>
                <a:cs typeface="Times New Roman" panose="02020603050405020304" pitchFamily="18" charset="0"/>
              </a:rPr>
              <a:t>-Sforza, a founder of population genetics, for the reasons explained in the enclosed appeals, request the Sudanese Authorities to release from prison </a:t>
            </a:r>
            <a:r>
              <a:rPr lang="en-GB" sz="2000" b="1" dirty="0" err="1">
                <a:latin typeface="Times New Roman" panose="02020603050405020304" pitchFamily="18" charset="0"/>
                <a:cs typeface="Times New Roman" panose="02020603050405020304" pitchFamily="18" charset="0"/>
              </a:rPr>
              <a:t>Prof.</a:t>
            </a:r>
            <a:r>
              <a:rPr lang="en-GB" sz="2000" b="1" dirty="0">
                <a:latin typeface="Times New Roman" panose="02020603050405020304" pitchFamily="18" charset="0"/>
                <a:cs typeface="Times New Roman" panose="02020603050405020304" pitchFamily="18" charset="0"/>
              </a:rPr>
              <a:t> </a:t>
            </a:r>
            <a:r>
              <a:rPr lang="en-GB" sz="2000" b="1" dirty="0" err="1" smtClean="0">
                <a:latin typeface="Times New Roman" panose="02020603050405020304" pitchFamily="18" charset="0"/>
                <a:cs typeface="Times New Roman" panose="02020603050405020304" pitchFamily="18" charset="0"/>
              </a:rPr>
              <a:t>Muntasir</a:t>
            </a:r>
            <a:r>
              <a:rPr lang="en-GB" sz="2000" b="1" dirty="0" smtClean="0">
                <a:latin typeface="Times New Roman" panose="02020603050405020304" pitchFamily="18" charset="0"/>
                <a:cs typeface="Times New Roman" panose="02020603050405020304" pitchFamily="18" charset="0"/>
              </a:rPr>
              <a:t> </a:t>
            </a:r>
            <a:r>
              <a:rPr lang="en-GB" sz="2000" b="1" dirty="0">
                <a:latin typeface="Times New Roman" panose="02020603050405020304" pitchFamily="18" charset="0"/>
                <a:cs typeface="Times New Roman" panose="02020603050405020304" pitchFamily="18" charset="0"/>
              </a:rPr>
              <a:t>Ibrahim, vice president of the Sudanese National Academy of Sciences and professor in the University of Khartoum’s Department of  Molecular Biology, Institute of Endemic Diseases, who suffers from a chronic heart condition that requires special medical attention.  </a:t>
            </a:r>
            <a:r>
              <a:rPr lang="it-IT" sz="2000" dirty="0">
                <a:latin typeface="Times New Roman" panose="02020603050405020304" pitchFamily="18" charset="0"/>
                <a:cs typeface="Times New Roman" panose="02020603050405020304" pitchFamily="18" charset="0"/>
              </a:rPr>
              <a:t/>
            </a:r>
            <a:br>
              <a:rPr lang="it-IT" sz="2000" dirty="0">
                <a:latin typeface="Times New Roman" panose="02020603050405020304" pitchFamily="18" charset="0"/>
                <a:cs typeface="Times New Roman" panose="02020603050405020304" pitchFamily="18" charset="0"/>
              </a:rPr>
            </a:br>
            <a:r>
              <a:rPr lang="it-IT" sz="2000" dirty="0" smtClean="0">
                <a:latin typeface="Times New Roman" panose="02020603050405020304" pitchFamily="18" charset="0"/>
                <a:cs typeface="Times New Roman" panose="02020603050405020304" pitchFamily="18" charset="0"/>
              </a:rPr>
              <a:t/>
            </a:r>
            <a:br>
              <a:rPr lang="it-IT" sz="2000" dirty="0" smtClean="0">
                <a:latin typeface="Times New Roman" panose="02020603050405020304" pitchFamily="18" charset="0"/>
                <a:cs typeface="Times New Roman" panose="02020603050405020304" pitchFamily="18" charset="0"/>
              </a:rPr>
            </a:br>
            <a:r>
              <a:rPr lang="en-GB" sz="2000" b="1" dirty="0" smtClean="0">
                <a:latin typeface="Times New Roman" panose="02020603050405020304" pitchFamily="18" charset="0"/>
                <a:cs typeface="Times New Roman" panose="02020603050405020304" pitchFamily="18" charset="0"/>
              </a:rPr>
              <a:t>Prof </a:t>
            </a:r>
            <a:r>
              <a:rPr lang="en-GB" sz="2000" b="1" dirty="0">
                <a:latin typeface="Times New Roman" panose="02020603050405020304" pitchFamily="18" charset="0"/>
                <a:cs typeface="Times New Roman" panose="02020603050405020304" pitchFamily="18" charset="0"/>
              </a:rPr>
              <a:t>Ibrahim is one of the most distinguished scholars in the fields of genetics and cancer research, and an advocate for peaceful ways of ending conflict, including advocating for population genetics to be the vehicle of peace and harmony in Africa. </a:t>
            </a:r>
            <a:r>
              <a:rPr lang="it-IT" sz="2000" dirty="0">
                <a:latin typeface="Times New Roman" panose="02020603050405020304" pitchFamily="18" charset="0"/>
                <a:cs typeface="Times New Roman" panose="02020603050405020304" pitchFamily="18" charset="0"/>
              </a:rPr>
              <a:t/>
            </a:r>
            <a:br>
              <a:rPr lang="it-IT" sz="2000" dirty="0">
                <a:latin typeface="Times New Roman" panose="02020603050405020304" pitchFamily="18" charset="0"/>
                <a:cs typeface="Times New Roman" panose="02020603050405020304" pitchFamily="18" charset="0"/>
              </a:rPr>
            </a:br>
            <a:r>
              <a:rPr lang="it-IT" sz="2000" dirty="0" smtClean="0">
                <a:latin typeface="Times New Roman" panose="02020603050405020304" pitchFamily="18" charset="0"/>
                <a:cs typeface="Times New Roman" panose="02020603050405020304" pitchFamily="18" charset="0"/>
              </a:rPr>
              <a:t/>
            </a:r>
            <a:br>
              <a:rPr lang="it-IT" sz="2000" dirty="0" smtClean="0">
                <a:latin typeface="Times New Roman" panose="02020603050405020304" pitchFamily="18" charset="0"/>
                <a:cs typeface="Times New Roman" panose="02020603050405020304" pitchFamily="18" charset="0"/>
              </a:rPr>
            </a:br>
            <a:r>
              <a:rPr lang="en-GB" sz="2000" b="1" dirty="0" smtClean="0">
                <a:latin typeface="Times New Roman" panose="02020603050405020304" pitchFamily="18" charset="0"/>
                <a:cs typeface="Times New Roman" panose="02020603050405020304" pitchFamily="18" charset="0"/>
              </a:rPr>
              <a:t>ENCLOSED</a:t>
            </a:r>
            <a:r>
              <a:rPr lang="en-GB" sz="2000" b="1" dirty="0">
                <a:latin typeface="Times New Roman" panose="02020603050405020304" pitchFamily="18" charset="0"/>
                <a:cs typeface="Times New Roman" panose="02020603050405020304" pitchFamily="18" charset="0"/>
              </a:rPr>
              <a:t>:</a:t>
            </a:r>
            <a:r>
              <a:rPr lang="it-IT" sz="2000" dirty="0">
                <a:latin typeface="Times New Roman" panose="02020603050405020304" pitchFamily="18" charset="0"/>
                <a:cs typeface="Times New Roman" panose="02020603050405020304" pitchFamily="18" charset="0"/>
              </a:rPr>
              <a:t/>
            </a:r>
            <a:br>
              <a:rPr lang="it-IT" sz="2000" dirty="0">
                <a:latin typeface="Times New Roman" panose="02020603050405020304" pitchFamily="18" charset="0"/>
                <a:cs typeface="Times New Roman" panose="02020603050405020304" pitchFamily="18" charset="0"/>
              </a:rPr>
            </a:br>
            <a:r>
              <a:rPr lang="en-GB" sz="2000" b="1" dirty="0">
                <a:latin typeface="Times New Roman" panose="02020603050405020304" pitchFamily="18" charset="0"/>
                <a:cs typeface="Times New Roman" panose="02020603050405020304" pitchFamily="18" charset="0"/>
              </a:rPr>
              <a:t>1) Appeal of the International Human Rights Network of Academies and Scholarly Societies (H.R. Network), an alliance of more than 90 national academies and scholarly societies that defends the fundamental rights of fellow academics and health professionals worldwide and supports academic and medical institutions under threat (15 March 2019)</a:t>
            </a:r>
            <a:r>
              <a:rPr lang="it-IT" sz="2000" dirty="0">
                <a:latin typeface="Times New Roman" panose="02020603050405020304" pitchFamily="18" charset="0"/>
                <a:cs typeface="Times New Roman" panose="02020603050405020304" pitchFamily="18" charset="0"/>
              </a:rPr>
              <a:t/>
            </a:r>
            <a:br>
              <a:rPr lang="it-IT" sz="2000" dirty="0">
                <a:latin typeface="Times New Roman" panose="02020603050405020304" pitchFamily="18" charset="0"/>
                <a:cs typeface="Times New Roman" panose="02020603050405020304" pitchFamily="18" charset="0"/>
              </a:rPr>
            </a:br>
            <a:r>
              <a:rPr lang="en-GB" sz="2000" b="1" dirty="0">
                <a:latin typeface="Times New Roman" panose="02020603050405020304" pitchFamily="18" charset="0"/>
                <a:cs typeface="Times New Roman" panose="02020603050405020304" pitchFamily="18" charset="0"/>
              </a:rPr>
              <a:t>2) Statement to Demand the Release of Professor </a:t>
            </a:r>
            <a:r>
              <a:rPr lang="en-GB" sz="2000" b="1" dirty="0" err="1" smtClean="0">
                <a:latin typeface="Times New Roman" panose="02020603050405020304" pitchFamily="18" charset="0"/>
                <a:cs typeface="Times New Roman" panose="02020603050405020304" pitchFamily="18" charset="0"/>
              </a:rPr>
              <a:t>Muntasir</a:t>
            </a:r>
            <a:r>
              <a:rPr lang="en-GB" sz="2000" b="1" dirty="0" smtClean="0">
                <a:latin typeface="Times New Roman" panose="02020603050405020304" pitchFamily="18" charset="0"/>
                <a:cs typeface="Times New Roman" panose="02020603050405020304" pitchFamily="18" charset="0"/>
              </a:rPr>
              <a:t> </a:t>
            </a:r>
            <a:r>
              <a:rPr lang="en-GB" sz="2000" b="1" dirty="0">
                <a:latin typeface="Times New Roman" panose="02020603050405020304" pitchFamily="18" charset="0"/>
                <a:cs typeface="Times New Roman" panose="02020603050405020304" pitchFamily="18" charset="0"/>
              </a:rPr>
              <a:t>Ibrahim, by the African Society of Human Genetics (13 February 2019)</a:t>
            </a:r>
            <a:r>
              <a:rPr lang="it-IT" sz="2000" dirty="0">
                <a:latin typeface="Times New Roman" panose="02020603050405020304" pitchFamily="18" charset="0"/>
                <a:cs typeface="Times New Roman" panose="02020603050405020304" pitchFamily="18" charset="0"/>
              </a:rPr>
              <a:t/>
            </a:r>
            <a:br>
              <a:rPr lang="it-IT" sz="2000" dirty="0">
                <a:latin typeface="Times New Roman" panose="02020603050405020304" pitchFamily="18" charset="0"/>
                <a:cs typeface="Times New Roman" panose="02020603050405020304" pitchFamily="18" charset="0"/>
              </a:rPr>
            </a:br>
            <a:r>
              <a:rPr lang="en-GB" sz="2000" b="1" dirty="0">
                <a:latin typeface="Times New Roman" panose="02020603050405020304" pitchFamily="18" charset="0"/>
                <a:cs typeface="Times New Roman" panose="02020603050405020304" pitchFamily="18" charset="0"/>
              </a:rPr>
              <a:t>3) The Plight of </a:t>
            </a:r>
            <a:r>
              <a:rPr lang="en-GB" sz="2000" b="1" dirty="0" err="1">
                <a:latin typeface="Times New Roman" panose="02020603050405020304" pitchFamily="18" charset="0"/>
                <a:cs typeface="Times New Roman" panose="02020603050405020304" pitchFamily="18" charset="0"/>
              </a:rPr>
              <a:t>Muntaser</a:t>
            </a:r>
            <a:r>
              <a:rPr lang="en-GB" sz="2000" b="1" dirty="0">
                <a:latin typeface="Times New Roman" panose="02020603050405020304" pitchFamily="18" charset="0"/>
                <a:cs typeface="Times New Roman" panose="02020603050405020304" pitchFamily="18" charset="0"/>
              </a:rPr>
              <a:t> Ibrahim, published in PLOS Genetics on 25 March 2019 by seven scientists </a:t>
            </a:r>
            <a:r>
              <a:rPr lang="en-GB" sz="2000" dirty="0">
                <a:latin typeface="Times New Roman" panose="02020603050405020304" pitchFamily="18" charset="0"/>
                <a:cs typeface="Times New Roman" panose="02020603050405020304" pitchFamily="18" charset="0"/>
              </a:rPr>
              <a:t>(</a:t>
            </a:r>
            <a:r>
              <a:rPr lang="en-GB" sz="2000" u="sng" dirty="0">
                <a:latin typeface="Times New Roman" panose="02020603050405020304" pitchFamily="18" charset="0"/>
                <a:cs typeface="Times New Roman" panose="02020603050405020304" pitchFamily="18" charset="0"/>
                <a:hlinkClick r:id="rId2"/>
              </a:rPr>
              <a:t>https://doi.org/10.1371/journal.pgen.1008100</a:t>
            </a:r>
            <a:r>
              <a:rPr lang="en-GB" sz="2000" u="sng" dirty="0">
                <a:latin typeface="Times New Roman" panose="02020603050405020304" pitchFamily="18" charset="0"/>
                <a:cs typeface="Times New Roman" panose="02020603050405020304" pitchFamily="18" charset="0"/>
              </a:rPr>
              <a:t>)</a:t>
            </a:r>
            <a:r>
              <a:rPr lang="en-GB" sz="2000" b="1" dirty="0">
                <a:latin typeface="Times New Roman" panose="02020603050405020304" pitchFamily="18" charset="0"/>
                <a:cs typeface="Times New Roman" panose="02020603050405020304" pitchFamily="18" charset="0"/>
              </a:rPr>
              <a:t>.</a:t>
            </a:r>
            <a:r>
              <a:rPr lang="it-IT" sz="2000" dirty="0">
                <a:latin typeface="Times New Roman" panose="02020603050405020304" pitchFamily="18" charset="0"/>
                <a:cs typeface="Times New Roman" panose="02020603050405020304" pitchFamily="18" charset="0"/>
              </a:rPr>
              <a:t/>
            </a:r>
            <a:br>
              <a:rPr lang="it-IT" sz="2000" dirty="0">
                <a:latin typeface="Times New Roman" panose="02020603050405020304" pitchFamily="18" charset="0"/>
                <a:cs typeface="Times New Roman" panose="02020603050405020304" pitchFamily="18" charset="0"/>
              </a:rPr>
            </a:br>
            <a:r>
              <a:rPr lang="en-GB" sz="2000" b="1" dirty="0">
                <a:latin typeface="Times New Roman" panose="02020603050405020304" pitchFamily="18" charset="0"/>
                <a:cs typeface="Times New Roman" panose="02020603050405020304" pitchFamily="18" charset="0"/>
              </a:rPr>
              <a:t>          NAME                                 PROFESSION AND AFFILIATION                                           CITY, COUNTRY  </a:t>
            </a:r>
            <a:r>
              <a:rPr lang="it-IT" sz="2000" dirty="0">
                <a:latin typeface="Times New Roman" panose="02020603050405020304" pitchFamily="18" charset="0"/>
                <a:cs typeface="Times New Roman" panose="02020603050405020304" pitchFamily="18" charset="0"/>
              </a:rPr>
              <a:t/>
            </a:r>
            <a:br>
              <a:rPr lang="it-IT" sz="2000" dirty="0">
                <a:latin typeface="Times New Roman" panose="02020603050405020304" pitchFamily="18" charset="0"/>
                <a:cs typeface="Times New Roman" panose="02020603050405020304" pitchFamily="18" charset="0"/>
              </a:rPr>
            </a:br>
            <a:r>
              <a:rPr lang="it-IT" sz="2000" b="1" dirty="0">
                <a:latin typeface="Times New Roman" panose="02020603050405020304" pitchFamily="18" charset="0"/>
                <a:cs typeface="Times New Roman" panose="02020603050405020304" pitchFamily="18" charset="0"/>
              </a:rPr>
              <a:t>1) Giovanni Romeo             </a:t>
            </a:r>
            <a:r>
              <a:rPr lang="it-IT" sz="2000" b="1" dirty="0" err="1">
                <a:latin typeface="Times New Roman" panose="02020603050405020304" pitchFamily="18" charset="0"/>
                <a:cs typeface="Times New Roman" panose="02020603050405020304" pitchFamily="18" charset="0"/>
              </a:rPr>
              <a:t>Medical</a:t>
            </a:r>
            <a:r>
              <a:rPr lang="it-IT" sz="2000" b="1" dirty="0">
                <a:latin typeface="Times New Roman" panose="02020603050405020304" pitchFamily="18" charset="0"/>
                <a:cs typeface="Times New Roman" panose="02020603050405020304" pitchFamily="18" charset="0"/>
              </a:rPr>
              <a:t> </a:t>
            </a:r>
            <a:r>
              <a:rPr lang="it-IT" sz="2000" b="1" dirty="0" err="1">
                <a:latin typeface="Times New Roman" panose="02020603050405020304" pitchFamily="18" charset="0"/>
                <a:cs typeface="Times New Roman" panose="02020603050405020304" pitchFamily="18" charset="0"/>
              </a:rPr>
              <a:t>Geneticist</a:t>
            </a:r>
            <a:r>
              <a:rPr lang="it-IT" sz="2000" b="1" dirty="0">
                <a:latin typeface="Times New Roman" panose="02020603050405020304" pitchFamily="18" charset="0"/>
                <a:cs typeface="Times New Roman" panose="02020603050405020304" pitchFamily="18" charset="0"/>
              </a:rPr>
              <a:t> - Bologna </a:t>
            </a:r>
            <a:r>
              <a:rPr lang="it-IT" sz="2000" b="1" dirty="0" err="1">
                <a:latin typeface="Times New Roman" panose="02020603050405020304" pitchFamily="18" charset="0"/>
                <a:cs typeface="Times New Roman" panose="02020603050405020304" pitchFamily="18" charset="0"/>
              </a:rPr>
              <a:t>University</a:t>
            </a:r>
            <a:r>
              <a:rPr lang="it-IT" sz="2000" b="1" dirty="0">
                <a:latin typeface="Times New Roman" panose="02020603050405020304" pitchFamily="18" charset="0"/>
                <a:cs typeface="Times New Roman" panose="02020603050405020304" pitchFamily="18" charset="0"/>
              </a:rPr>
              <a:t> and ESGM                       </a:t>
            </a:r>
            <a:r>
              <a:rPr lang="it-IT" sz="2000" b="1" dirty="0" err="1">
                <a:latin typeface="Times New Roman" panose="02020603050405020304" pitchFamily="18" charset="0"/>
                <a:cs typeface="Times New Roman" panose="02020603050405020304" pitchFamily="18" charset="0"/>
              </a:rPr>
              <a:t>Italy</a:t>
            </a:r>
            <a:endParaRPr lang="it-I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99537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2194081"/>
            <a:ext cx="9144000" cy="2387600"/>
          </a:xfrm>
        </p:spPr>
        <p:txBody>
          <a:bodyPr>
            <a:normAutofit fontScale="90000"/>
          </a:bodyPr>
          <a:lstStyle/>
          <a:p>
            <a:r>
              <a:rPr lang="it-IT" b="1" dirty="0" err="1" smtClean="0"/>
              <a:t>Instructions</a:t>
            </a:r>
            <a:r>
              <a:rPr lang="it-IT" b="1" dirty="0" smtClean="0"/>
              <a:t> for </a:t>
            </a:r>
            <a:r>
              <a:rPr lang="it-IT" b="1" dirty="0" err="1" smtClean="0"/>
              <a:t>signing</a:t>
            </a:r>
            <a:r>
              <a:rPr lang="it-IT" b="1" dirty="0" smtClean="0"/>
              <a:t> </a:t>
            </a:r>
            <a:br>
              <a:rPr lang="it-IT" b="1" dirty="0" smtClean="0"/>
            </a:br>
            <a:r>
              <a:rPr lang="it-IT" b="1" dirty="0" err="1" smtClean="0"/>
              <a:t>this</a:t>
            </a:r>
            <a:r>
              <a:rPr lang="it-IT" b="1" dirty="0" smtClean="0"/>
              <a:t> </a:t>
            </a:r>
            <a:r>
              <a:rPr lang="it-IT" b="1" dirty="0" err="1" smtClean="0"/>
              <a:t>petition</a:t>
            </a:r>
            <a:r>
              <a:rPr lang="it-IT" b="1" dirty="0" smtClean="0"/>
              <a:t> on line or by e-mail</a:t>
            </a:r>
            <a:br>
              <a:rPr lang="it-IT" b="1" dirty="0" smtClean="0"/>
            </a:br>
            <a:r>
              <a:rPr lang="it-IT" b="1" dirty="0" err="1" smtClean="0"/>
              <a:t>will</a:t>
            </a:r>
            <a:r>
              <a:rPr lang="it-IT" b="1" dirty="0" smtClean="0"/>
              <a:t> be </a:t>
            </a:r>
            <a:r>
              <a:rPr lang="it-IT" b="1" dirty="0" err="1" smtClean="0"/>
              <a:t>provided</a:t>
            </a:r>
            <a:r>
              <a:rPr lang="it-IT" b="1" dirty="0" smtClean="0"/>
              <a:t> </a:t>
            </a:r>
            <a:r>
              <a:rPr lang="it-IT" b="1" dirty="0" err="1" smtClean="0"/>
              <a:t>soon</a:t>
            </a:r>
            <a:r>
              <a:rPr lang="it-IT" b="1" dirty="0" smtClean="0"/>
              <a:t>  </a:t>
            </a:r>
            <a:endParaRPr lang="it-IT" b="1" dirty="0"/>
          </a:p>
        </p:txBody>
      </p:sp>
    </p:spTree>
    <p:extLst>
      <p:ext uri="{BB962C8B-B14F-4D97-AF65-F5344CB8AC3E}">
        <p14:creationId xmlns:p14="http://schemas.microsoft.com/office/powerpoint/2010/main" val="33499909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2194081"/>
            <a:ext cx="9144000" cy="2387600"/>
          </a:xfrm>
        </p:spPr>
        <p:txBody>
          <a:bodyPr>
            <a:normAutofit/>
          </a:bodyPr>
          <a:lstStyle/>
          <a:p>
            <a:endParaRPr lang="it-IT" b="1" dirty="0"/>
          </a:p>
        </p:txBody>
      </p:sp>
      <p:pic>
        <p:nvPicPr>
          <p:cNvPr id="3" name="Immagin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7350" y="933450"/>
            <a:ext cx="8877300" cy="4991100"/>
          </a:xfrm>
          <a:prstGeom prst="rect">
            <a:avLst/>
          </a:prstGeom>
        </p:spPr>
      </p:pic>
    </p:spTree>
    <p:extLst>
      <p:ext uri="{BB962C8B-B14F-4D97-AF65-F5344CB8AC3E}">
        <p14:creationId xmlns:p14="http://schemas.microsoft.com/office/powerpoint/2010/main" val="1078737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310</TotalTime>
  <Words>438</Words>
  <Application>Microsoft Office PowerPoint</Application>
  <PresentationFormat>Widescreen</PresentationFormat>
  <Paragraphs>41</Paragraphs>
  <Slides>9</Slides>
  <Notes>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9</vt:i4>
      </vt:variant>
    </vt:vector>
  </HeadingPairs>
  <TitlesOfParts>
    <vt:vector size="16" baseType="lpstr">
      <vt:lpstr>Arial</vt:lpstr>
      <vt:lpstr>Calibri</vt:lpstr>
      <vt:lpstr>Calibri Light</vt:lpstr>
      <vt:lpstr>Courier New</vt:lpstr>
      <vt:lpstr>inherit</vt:lpstr>
      <vt:lpstr>Times New Roman</vt:lpstr>
      <vt:lpstr>Tema di Office</vt:lpstr>
      <vt:lpstr> THE FOUNDER OF GENETICS IN SUDAN  DR. MUNTASIR IBRAHIM   IS IN PRISON </vt:lpstr>
      <vt:lpstr>Presentazione standard di PowerPoint</vt:lpstr>
      <vt:lpstr>Dr. Muntasir Ibrahim</vt:lpstr>
      <vt:lpstr>Notable Achievements</vt:lpstr>
      <vt:lpstr>Events Leading to Detention of Muntasir</vt:lpstr>
      <vt:lpstr>Arbitrary Detention </vt:lpstr>
      <vt:lpstr>             PETITION FOR THE RELEASE FROM PRISON OF PROF MUNTASIR IBRAHIM  The undersigned, gathered in the city of Pavia (Italy) to celebrate the life and work of Prof Luigi Luca Cavalli-Sforza, a founder of population genetics, for the reasons explained in the enclosed appeals, request the Sudanese Authorities to release from prison Prof. Muntasir Ibrahim, vice president of the Sudanese National Academy of Sciences and professor in the University of Khartoum’s Department of  Molecular Biology, Institute of Endemic Diseases, who suffers from a chronic heart condition that requires special medical attention.    Prof Ibrahim is one of the most distinguished scholars in the fields of genetics and cancer research, and an advocate for peaceful ways of ending conflict, including advocating for population genetics to be the vehicle of peace and harmony in Africa.   ENCLOSED: 1) Appeal of the International Human Rights Network of Academies and Scholarly Societies (H.R. Network), an alliance of more than 90 national academies and scholarly societies that defends the fundamental rights of fellow academics and health professionals worldwide and supports academic and medical institutions under threat (15 March 2019) 2) Statement to Demand the Release of Professor Muntasir Ibrahim, by the African Society of Human Genetics (13 February 2019) 3) The Plight of Muntaser Ibrahim, published in PLOS Genetics on 25 March 2019 by seven scientists (https://doi.org/10.1371/journal.pgen.1008100).           NAME                                 PROFESSION AND AFFILIATION                                           CITY, COUNTRY   1) Giovanni Romeo             Medical Geneticist - Bologna University and ESGM                       Italy</vt:lpstr>
      <vt:lpstr>Instructions for signing  this petition on line or by e-mail will be provided soon  </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Giovanni</dc:creator>
  <cp:lastModifiedBy>Giovanni</cp:lastModifiedBy>
  <cp:revision>24</cp:revision>
  <dcterms:created xsi:type="dcterms:W3CDTF">2019-03-28T09:44:55Z</dcterms:created>
  <dcterms:modified xsi:type="dcterms:W3CDTF">2019-03-29T15:57:35Z</dcterms:modified>
</cp:coreProperties>
</file>