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57" r:id="rId3"/>
    <p:sldId id="259" r:id="rId4"/>
    <p:sldId id="261" r:id="rId5"/>
    <p:sldId id="271" r:id="rId6"/>
    <p:sldId id="264" r:id="rId7"/>
    <p:sldId id="272" r:id="rId8"/>
    <p:sldId id="274" r:id="rId9"/>
    <p:sldId id="26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7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3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8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8E7773-3AEE-4CBB-A35A-AD91D8C4353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48D2AE-AF04-4F74-9167-1366B7DD99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762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many feats, Luca </a:t>
            </a:r>
            <a:r>
              <a:rPr lang="en-US" sz="2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Cavalli</a:t>
            </a:r>
            <a:r>
              <a:rPr lang="en-US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-Sforza was able to accomplish in his esteemed scientific career is the demonstration of the striking link between genes and languages as a manifestation of the force of genetic drift and role of culture as a genetic isolation mechanism. </a:t>
            </a:r>
            <a:br>
              <a:rPr lang="en-US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28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Besides his deep insights into the issues pertinent to genetic history and geography, Luca was one of those pioneers on the theory of cultural transmission, today the science of </a:t>
            </a:r>
            <a:r>
              <a:rPr lang="en-US" sz="28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memetics</a:t>
            </a:r>
            <a:endParaRPr lang="it-IT" sz="28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13B32-D966-4090-BC97-DF0182621A3E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0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50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858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76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378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49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63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277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47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13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472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207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52719-DE73-4D6C-B246-2DD1EB191743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DF6A-7277-4064-8D99-C4FE32FF0F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81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371/journal.pgen.1008100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83820" y="3405661"/>
            <a:ext cx="12359640" cy="238760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IL FONDATORE DELLA GENETICA IN SUDAN</a:t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MUNTASIR </a:t>
            </a:r>
            <a:r>
              <a:rPr lang="it-IT" b="1" dirty="0"/>
              <a:t>IBRAHIM 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E’ IN CARCERE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2888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854" y="516222"/>
            <a:ext cx="8484313" cy="565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1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886" y="-174807"/>
            <a:ext cx="10515600" cy="1340667"/>
          </a:xfrm>
        </p:spPr>
        <p:txBody>
          <a:bodyPr/>
          <a:lstStyle/>
          <a:p>
            <a:r>
              <a:rPr lang="en-GB" dirty="0" err="1" smtClean="0"/>
              <a:t>Dr.</a:t>
            </a:r>
            <a:r>
              <a:rPr lang="en-GB" dirty="0" smtClean="0"/>
              <a:t> </a:t>
            </a:r>
            <a:r>
              <a:rPr lang="en-GB" dirty="0" err="1" smtClean="0"/>
              <a:t>Muntasir</a:t>
            </a:r>
            <a:r>
              <a:rPr lang="en-GB" dirty="0" smtClean="0"/>
              <a:t> Ibrahim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417" y="1014634"/>
            <a:ext cx="11527971" cy="51303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/>
              <a:t>    Formazione </a:t>
            </a:r>
            <a:endParaRPr lang="it-IT" sz="2400" b="1" dirty="0"/>
          </a:p>
          <a:p>
            <a:r>
              <a:rPr lang="it-IT" sz="2400" dirty="0"/>
              <a:t>1980 B. Sc. Zoologia e chimica, Università di </a:t>
            </a:r>
            <a:r>
              <a:rPr lang="it-IT" sz="2400" dirty="0" err="1"/>
              <a:t>Zagazig</a:t>
            </a:r>
            <a:r>
              <a:rPr lang="it-IT" sz="2400" dirty="0"/>
              <a:t>.</a:t>
            </a:r>
          </a:p>
          <a:p>
            <a:r>
              <a:rPr lang="it-IT" sz="2400" dirty="0"/>
              <a:t>1987 </a:t>
            </a:r>
            <a:r>
              <a:rPr lang="it-IT" sz="2400" dirty="0" err="1"/>
              <a:t>M.Sc</a:t>
            </a:r>
            <a:r>
              <a:rPr lang="it-IT" sz="2400" dirty="0"/>
              <a:t>. in Zoologia, Università di </a:t>
            </a:r>
            <a:r>
              <a:rPr lang="it-IT" sz="2400" dirty="0" err="1"/>
              <a:t>Khartum</a:t>
            </a:r>
            <a:r>
              <a:rPr lang="it-IT" sz="2400" dirty="0"/>
              <a:t>.</a:t>
            </a:r>
          </a:p>
          <a:p>
            <a:r>
              <a:rPr lang="it-IT" sz="2400" dirty="0"/>
              <a:t>1994 Facoltà di scienze della salute Università di </a:t>
            </a:r>
            <a:r>
              <a:rPr lang="it-IT" sz="2400" dirty="0" smtClean="0"/>
              <a:t>Copenaghen.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</a:t>
            </a:r>
            <a:r>
              <a:rPr lang="it-IT" sz="2400" b="1" dirty="0" smtClean="0"/>
              <a:t>Carriera </a:t>
            </a:r>
            <a:r>
              <a:rPr lang="it-IT" sz="2400" b="1" dirty="0"/>
              <a:t>accademica</a:t>
            </a:r>
          </a:p>
          <a:p>
            <a:r>
              <a:rPr lang="it-IT" sz="2400" dirty="0"/>
              <a:t>2006- ad oggi Professore di Biologia Molecolare, Istituto di Malattie endemiche, Università di Khartoum.</a:t>
            </a:r>
          </a:p>
          <a:p>
            <a:r>
              <a:rPr lang="it-IT" sz="2400" dirty="0"/>
              <a:t>2002-2006      Professore associato e Capo Dipartimento di Biologia Molecolare, Istituto di Malattie endemiche, Università di </a:t>
            </a:r>
            <a:r>
              <a:rPr lang="it-IT" sz="2400" dirty="0" err="1"/>
              <a:t>Khartum</a:t>
            </a:r>
            <a:r>
              <a:rPr lang="it-IT" sz="2400" dirty="0"/>
              <a:t>.</a:t>
            </a:r>
          </a:p>
          <a:p>
            <a:r>
              <a:rPr lang="it-IT" sz="2400" dirty="0"/>
              <a:t>1997 -2002      Assistente Professore, Istituto di Malattie endemiche, Università di Khartoum.</a:t>
            </a:r>
          </a:p>
          <a:p>
            <a:r>
              <a:rPr lang="it-IT" sz="2400" dirty="0"/>
              <a:t>1997-1998       </a:t>
            </a:r>
            <a:r>
              <a:rPr lang="it-IT" sz="2400" dirty="0" err="1"/>
              <a:t>Visiting</a:t>
            </a:r>
            <a:r>
              <a:rPr lang="it-IT" sz="2400" dirty="0"/>
              <a:t> </a:t>
            </a:r>
            <a:r>
              <a:rPr lang="it-IT" sz="2400" dirty="0" err="1"/>
              <a:t>Research</a:t>
            </a:r>
            <a:r>
              <a:rPr lang="it-IT" sz="2400" dirty="0"/>
              <a:t> </a:t>
            </a:r>
            <a:r>
              <a:rPr lang="it-IT" sz="2400" dirty="0" err="1"/>
              <a:t>Fellow</a:t>
            </a:r>
            <a:r>
              <a:rPr lang="it-IT" sz="2400" dirty="0"/>
              <a:t>, Dipartimento di Patologia, Università di Cambridge.</a:t>
            </a:r>
          </a:p>
          <a:p>
            <a:r>
              <a:rPr lang="en-US" sz="2400" dirty="0"/>
              <a:t>1983-1997        </a:t>
            </a:r>
            <a:r>
              <a:rPr lang="en-US" sz="2400" dirty="0" err="1"/>
              <a:t>Ricercatore</a:t>
            </a:r>
            <a:r>
              <a:rPr lang="en-US" sz="2400" dirty="0"/>
              <a:t>, National Health Laboratory Sudan.</a:t>
            </a:r>
            <a:endParaRPr lang="it-IT" sz="2400" dirty="0"/>
          </a:p>
          <a:p>
            <a:endParaRPr lang="it-IT" sz="2400" dirty="0"/>
          </a:p>
          <a:p>
            <a:endParaRPr lang="en-GB" sz="2100" dirty="0"/>
          </a:p>
          <a:p>
            <a:endParaRPr lang="en-GB" sz="21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7555" y="188322"/>
            <a:ext cx="2492831" cy="3012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4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1440" y="136525"/>
            <a:ext cx="12192000" cy="1325563"/>
          </a:xfrm>
        </p:spPr>
        <p:txBody>
          <a:bodyPr/>
          <a:lstStyle/>
          <a:p>
            <a:pPr algn="ctr"/>
            <a:r>
              <a:rPr lang="it-IT" dirty="0"/>
              <a:t>Principali Risultati e Riconoscimenti Scientifici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527" y="1531706"/>
            <a:ext cx="10902043" cy="5195665"/>
          </a:xfrm>
        </p:spPr>
        <p:txBody>
          <a:bodyPr>
            <a:normAutofit/>
          </a:bodyPr>
          <a:lstStyle/>
          <a:p>
            <a:r>
              <a:rPr lang="it-IT" dirty="0" smtClean="0"/>
              <a:t>Oltre </a:t>
            </a:r>
            <a:r>
              <a:rPr lang="it-IT" dirty="0"/>
              <a:t>200 pubblicazioni. Oltre 6000 citazioni. </a:t>
            </a:r>
          </a:p>
          <a:p>
            <a:r>
              <a:rPr lang="it-IT" dirty="0"/>
              <a:t>"</a:t>
            </a:r>
            <a:r>
              <a:rPr lang="it-IT" dirty="0" err="1"/>
              <a:t>Dissecting</a:t>
            </a:r>
            <a:r>
              <a:rPr lang="it-IT" dirty="0"/>
              <a:t> The </a:t>
            </a:r>
            <a:r>
              <a:rPr lang="it-IT" dirty="0" err="1"/>
              <a:t>Racial</a:t>
            </a:r>
            <a:r>
              <a:rPr lang="it-IT" dirty="0"/>
              <a:t> </a:t>
            </a:r>
            <a:r>
              <a:rPr lang="it-IT" dirty="0" err="1"/>
              <a:t>mind</a:t>
            </a:r>
            <a:r>
              <a:rPr lang="it-IT" dirty="0"/>
              <a:t>, Saggi sulla razza e sulla scienza" (in press). Tradotto "Le grandi diaspore umane, la storia della diversità genetica umana e dell'evoluzione", di </a:t>
            </a:r>
            <a:r>
              <a:rPr lang="it-IT" dirty="0" err="1"/>
              <a:t>LL.Cavalli</a:t>
            </a:r>
            <a:r>
              <a:rPr lang="it-IT" dirty="0"/>
              <a:t>-Sforza (in arabo). </a:t>
            </a:r>
          </a:p>
          <a:p>
            <a:r>
              <a:rPr lang="it-IT" dirty="0"/>
              <a:t>Ricevente del prestigioso "Premio CNR </a:t>
            </a:r>
            <a:r>
              <a:rPr lang="it-IT" dirty="0" err="1"/>
              <a:t>Rao</a:t>
            </a:r>
            <a:r>
              <a:rPr lang="it-IT" dirty="0"/>
              <a:t>". </a:t>
            </a:r>
          </a:p>
          <a:p>
            <a:r>
              <a:rPr lang="it-IT" dirty="0"/>
              <a:t>Membro fondatore dell'Accademia nazionale delle scienze sudanese (SNAS) a Khartoum. </a:t>
            </a:r>
          </a:p>
          <a:p>
            <a:r>
              <a:rPr lang="en-US" dirty="0" err="1"/>
              <a:t>Membro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World Academy of Sciences di Trieste, Italia. </a:t>
            </a:r>
            <a:endParaRPr lang="it-IT" dirty="0"/>
          </a:p>
          <a:p>
            <a:r>
              <a:rPr lang="it-IT" dirty="0"/>
              <a:t>Attivista in varie società civili in Sudan, ed eminente sostenitore del progresso della scienza in tutto il mondo, ed in Africa in particolare.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1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4780" y="994"/>
            <a:ext cx="16759778" cy="700191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Eventi precedenti l’incarcerazione di </a:t>
            </a:r>
            <a:r>
              <a:rPr kumimoji="0" lang="it-IT" altLang="it-IT" sz="3200" b="1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Muntasir</a:t>
            </a:r>
            <a:endParaRPr kumimoji="0" lang="it-IT" altLang="it-IT" sz="3200" b="1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2800" dirty="0">
              <a:solidFill>
                <a:srgbClr val="212121"/>
              </a:solidFill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Il Presidente del Sudan, </a:t>
            </a:r>
            <a:r>
              <a:rPr kumimoji="0" lang="it-IT" altLang="it-IT" sz="2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Omer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it-IT" altLang="it-IT" sz="2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Elbashir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,  è al potere ininterrottamente dal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30 Giugno 1989 dopo un colpo di Stato.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L'economia del Sudan si è deteriorata significativamente negli ultimi 8 anni.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Il tasso di inflazione è cresciuto di più del  100% negli ultimi 2 anni.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Nel tentativo di trovare la via per una transizione pacifica del potere e di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evitare un collasso economico totale, </a:t>
            </a:r>
            <a:r>
              <a:rPr kumimoji="0" lang="it-IT" altLang="it-IT" sz="2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Muntasir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ha lavorato insieme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diversi suoi colleghi e ha sviluppato un'iniziativa sostenuta da oltre 700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membri dello staff dell'Università di Khartoum.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Come presidente di questa iniziativa, </a:t>
            </a:r>
            <a:r>
              <a:rPr kumimoji="0" lang="it-IT" altLang="it-IT" sz="2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Muntasir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è diventato il bersaglio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dell'apparato di sicurezza sudanese (NISS</a:t>
            </a:r>
            <a:r>
              <a:rPr kumimoji="0" lang="en-GB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).   </a:t>
            </a:r>
            <a:endParaRPr kumimoji="0" lang="en-GB" alt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87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0066" y="145783"/>
            <a:ext cx="12158133" cy="63555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1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Detenzione Arbitraria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Il 3 e il 6 gennaio </a:t>
            </a:r>
            <a:r>
              <a:rPr kumimoji="0" lang="it-IT" altLang="it-IT" sz="2800" b="0" i="0" u="none" strike="noStrike" cap="none" normalizeH="0" baseline="0" dirty="0" err="1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Muntasir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 è stato arrestato dai servizi di sicurezza sudanesi. È stato rilasciato lo stesso giorno in entrambe le occasioni.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Il 21 febbraio è stato di nuovo arrestato dai servizi di sicurezza, insieme a molti altri leader della società politica e civile, in una moschea di Khartoum.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È in detenzione arbitraria da allora in un centro per prigionieri politici della NISS.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Alla sua famiglia è stato permesso di vederlo una volta, un mese dopo il suo arresto; le successive richieste di visita sono state respinte.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800" b="0" i="0" u="none" strike="noStrike" cap="none" normalizeH="0" baseline="0" dirty="0" smtClean="0">
              <a:ln>
                <a:noFill/>
              </a:ln>
              <a:solidFill>
                <a:srgbClr val="212121"/>
              </a:solidFill>
              <a:effectLst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Nessuna accusa è stata intentata contro di lui in nessuno degli arresti e non è ancora previsto il termine del rilascio.</a:t>
            </a:r>
            <a:r>
              <a:rPr kumimoji="0" lang="it-IT" alt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99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" y="93133"/>
            <a:ext cx="12124267" cy="6849534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PETIZIONE </a:t>
            </a:r>
            <a:r>
              <a:rPr lang="it-IT" b="1" dirty="0"/>
              <a:t>PER LA LIBERAZIONE DEL </a:t>
            </a:r>
            <a:r>
              <a:rPr lang="it-IT" b="1" dirty="0" smtClean="0"/>
              <a:t>PROFESSOR </a:t>
            </a:r>
            <a:r>
              <a:rPr lang="it-IT" b="1" dirty="0"/>
              <a:t>MUNTASER IBRAHIM </a:t>
            </a:r>
          </a:p>
          <a:p>
            <a:pPr algn="l"/>
            <a:r>
              <a:rPr lang="it-IT" b="1" dirty="0"/>
              <a:t>I sottoscritti, riuniti a Pavia per celebrare la vita e l'opera del Prof. Luigi Luca Cavalli-Sforza, uno dei fondatori della genetica di popolazioni, per le ragioni spiegate negli appelli allegati , </a:t>
            </a:r>
            <a:r>
              <a:rPr lang="it-IT" b="1" dirty="0" err="1"/>
              <a:t>chiedeno</a:t>
            </a:r>
            <a:r>
              <a:rPr lang="it-IT" b="1" dirty="0"/>
              <a:t> alle autorità sudanesi di rilasciare dal carcere il Prof. </a:t>
            </a:r>
            <a:r>
              <a:rPr lang="it-IT" b="1" dirty="0" err="1"/>
              <a:t>Muntaser</a:t>
            </a:r>
            <a:r>
              <a:rPr lang="it-IT" b="1" dirty="0"/>
              <a:t> Ibrahim, vice presidente dell'Accademia nazionale delle scienze sudanese e professore presso il Dipartimento di biologia molecolare dell'Università di Khartoum, Istituto di malattie endemiche, che soffre di una condizione cardiaca cronica e richiede speciali cure mediche. Il professor Ibrahim è uno dei più eminenti studiosi nel campo della genetica e della ricerca sul cancro ed un sostenitore delle vie pacifiche per porre fine al conflitto , inclusa la difesa della genetica di popolazioni come veicolo di pace e armonia in Africa. </a:t>
            </a:r>
          </a:p>
          <a:p>
            <a:pPr algn="l"/>
            <a:r>
              <a:rPr lang="it-IT" b="1" dirty="0"/>
              <a:t>ALLEGATI: </a:t>
            </a:r>
          </a:p>
          <a:p>
            <a:pPr algn="l"/>
            <a:r>
              <a:rPr lang="it-IT" b="1" dirty="0"/>
              <a:t>1) Appello della Rete internazionale di diritti umani, di accademie e società accademiche (rete delle risorse umane), dell’alleanza di oltre 90 accademie nazionali e società accademiche che difende i diritti fondamentali di colleghi accademici e professionisti della salute in tutto il mondo e sostiene istituzioni accademiche e mediche sotto minaccia (15 marzo 2019) </a:t>
            </a:r>
          </a:p>
          <a:p>
            <a:pPr algn="l"/>
            <a:r>
              <a:rPr lang="it-IT" b="1" dirty="0"/>
              <a:t>2) Dichiarazione di richiesta del rilascio del professor </a:t>
            </a:r>
            <a:r>
              <a:rPr lang="it-IT" b="1" dirty="0" err="1"/>
              <a:t>Muntaser</a:t>
            </a:r>
            <a:r>
              <a:rPr lang="it-IT" b="1" dirty="0"/>
              <a:t> Ibrahim, dall'</a:t>
            </a:r>
            <a:r>
              <a:rPr lang="it-IT" b="1" dirty="0" err="1"/>
              <a:t>African</a:t>
            </a:r>
            <a:r>
              <a:rPr lang="it-IT" b="1" dirty="0"/>
              <a:t> Society of Human Genetics (13 febbraio 2019)</a:t>
            </a:r>
          </a:p>
          <a:p>
            <a:pPr algn="l"/>
            <a:r>
              <a:rPr lang="it-IT" b="1" dirty="0"/>
              <a:t> 3) The </a:t>
            </a:r>
            <a:r>
              <a:rPr lang="it-IT" b="1" dirty="0" err="1"/>
              <a:t>Plight</a:t>
            </a:r>
            <a:r>
              <a:rPr lang="it-IT" b="1" dirty="0"/>
              <a:t> of </a:t>
            </a:r>
            <a:r>
              <a:rPr lang="it-IT" b="1" dirty="0" err="1"/>
              <a:t>Muntaser</a:t>
            </a:r>
            <a:r>
              <a:rPr lang="it-IT" b="1" dirty="0"/>
              <a:t> Ibrahim, pubblicato su PLOS Genetics il 25 marzo 2019 da sette scienziati (</a:t>
            </a:r>
            <a:r>
              <a:rPr lang="it-IT" b="1" u="sng" dirty="0">
                <a:hlinkClick r:id="rId2"/>
              </a:rPr>
              <a:t>https://doi.org/10.1371/journal.pgen.1008100</a:t>
            </a:r>
            <a:r>
              <a:rPr lang="it-IT" b="1" dirty="0"/>
              <a:t>). </a:t>
            </a:r>
          </a:p>
          <a:p>
            <a:pPr algn="l"/>
            <a:r>
              <a:rPr lang="it-IT" b="1" dirty="0"/>
              <a:t>NOME                              PROFESSIONE E AFFILIAZIONE  -  CITTÀ                              PAESE </a:t>
            </a:r>
          </a:p>
          <a:p>
            <a:pPr algn="l"/>
            <a:r>
              <a:rPr lang="it-IT" b="1" dirty="0"/>
              <a:t>1) Giovanni Romeo         Genetista Medico - Università di Bologna e ESGM                      Italia       </a:t>
            </a:r>
          </a:p>
          <a:p>
            <a:pPr algn="l"/>
            <a:r>
              <a:rPr lang="it-IT" b="1" dirty="0"/>
              <a:t>2)……………………       </a:t>
            </a:r>
            <a:r>
              <a:rPr lang="it-IT" b="1" dirty="0" smtClean="0"/>
              <a:t>         </a:t>
            </a:r>
            <a:r>
              <a:rPr lang="it-IT" b="1" dirty="0"/>
              <a:t>………………………………………………………………                 </a:t>
            </a:r>
            <a:r>
              <a:rPr lang="it-IT" b="1" dirty="0" smtClean="0"/>
              <a:t>                   ……..  </a:t>
            </a:r>
            <a:endParaRPr lang="it-IT" b="1" dirty="0"/>
          </a:p>
          <a:p>
            <a:pPr algn="l"/>
            <a:r>
              <a:rPr lang="it-IT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525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1732" y="1532133"/>
            <a:ext cx="11514667" cy="250837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4000" b="1" dirty="0" smtClean="0"/>
              <a:t>Saranno presto disponibili le istruzioni 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z="4000" b="1" dirty="0" smtClean="0"/>
              <a:t>per firmare questa petizione</a:t>
            </a:r>
            <a:r>
              <a:rPr lang="it-IT" sz="4000" b="1" dirty="0"/>
              <a:t/>
            </a:r>
            <a:br>
              <a:rPr lang="it-IT" sz="4000" b="1" dirty="0"/>
            </a:br>
            <a:r>
              <a:rPr lang="it-IT" sz="4000" b="1" dirty="0" smtClean="0"/>
              <a:t>on </a:t>
            </a:r>
            <a:r>
              <a:rPr lang="it-IT" sz="4000" b="1" dirty="0"/>
              <a:t>line </a:t>
            </a:r>
            <a:r>
              <a:rPr lang="it-IT" sz="4000" b="1" dirty="0" smtClean="0"/>
              <a:t>o per e-mail</a:t>
            </a:r>
            <a:r>
              <a:rPr lang="it-IT" sz="4000" b="1" dirty="0"/>
              <a:t/>
            </a:r>
            <a:br>
              <a:rPr lang="it-IT" sz="4000" b="1" dirty="0"/>
            </a:br>
            <a:endParaRPr kumimoji="0" lang="it-IT" altLang="it-IT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6946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194081"/>
            <a:ext cx="9144000" cy="2387600"/>
          </a:xfrm>
        </p:spPr>
        <p:txBody>
          <a:bodyPr>
            <a:normAutofit/>
          </a:bodyPr>
          <a:lstStyle/>
          <a:p>
            <a:endParaRPr lang="it-IT" b="1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933450"/>
            <a:ext cx="8877300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791</Words>
  <Application>Microsoft Office PowerPoint</Application>
  <PresentationFormat>Widescreen</PresentationFormat>
  <Paragraphs>64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Tema di Office</vt:lpstr>
      <vt:lpstr> IL FONDATORE DELLA GENETICA IN SUDAN  MUNTASIR IBRAHIM   E’ IN CARCERE</vt:lpstr>
      <vt:lpstr>Presentazione standard di PowerPoint</vt:lpstr>
      <vt:lpstr>Dr. Muntasir Ibrahim</vt:lpstr>
      <vt:lpstr>Principali Risultati e Riconoscimenti Scientifici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Giovanni</cp:lastModifiedBy>
  <cp:revision>31</cp:revision>
  <dcterms:created xsi:type="dcterms:W3CDTF">2019-03-28T09:44:55Z</dcterms:created>
  <dcterms:modified xsi:type="dcterms:W3CDTF">2019-03-29T15:58:24Z</dcterms:modified>
</cp:coreProperties>
</file>